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7" r:id="rId2"/>
    <p:sldId id="351" r:id="rId3"/>
    <p:sldId id="394" r:id="rId4"/>
    <p:sldId id="395" r:id="rId5"/>
    <p:sldId id="352" r:id="rId6"/>
    <p:sldId id="393" r:id="rId7"/>
    <p:sldId id="396" r:id="rId8"/>
    <p:sldId id="399" r:id="rId9"/>
    <p:sldId id="400" r:id="rId10"/>
    <p:sldId id="401" r:id="rId11"/>
    <p:sldId id="397" r:id="rId12"/>
    <p:sldId id="398" r:id="rId13"/>
    <p:sldId id="402" r:id="rId14"/>
    <p:sldId id="403" r:id="rId15"/>
    <p:sldId id="404" r:id="rId16"/>
    <p:sldId id="353" r:id="rId17"/>
    <p:sldId id="372" r:id="rId18"/>
    <p:sldId id="405" r:id="rId19"/>
    <p:sldId id="406" r:id="rId20"/>
    <p:sldId id="374" r:id="rId21"/>
    <p:sldId id="362" r:id="rId22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00A055"/>
    <a:srgbClr val="008000"/>
    <a:srgbClr val="660066"/>
    <a:srgbClr val="FFFF99"/>
    <a:srgbClr val="FF0000"/>
    <a:srgbClr val="FFFF00"/>
    <a:srgbClr val="000066"/>
    <a:srgbClr val="99000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/>
    <p:restoredTop sz="94635"/>
  </p:normalViewPr>
  <p:slideViewPr>
    <p:cSldViewPr>
      <p:cViewPr varScale="1">
        <p:scale>
          <a:sx n="119" d="100"/>
          <a:sy n="119" d="100"/>
        </p:scale>
        <p:origin x="1374" y="102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14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3110399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B87CE8-DDEF-9F44-59D7-B62F3C4C3C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DB8CF3E-F469-80B2-CB09-6CF9668DAD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3631064-07F9-B63C-5AFD-27A4DB25FF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B64705E-192B-945B-7B78-10804CA783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15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157477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168322" cy="724365"/>
            <a:chOff x="2483896" y="4856163"/>
            <a:chExt cx="3241939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145330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/>
              </a:r>
              <a:b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b="1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Chapter%2013/aabtgzz0.mov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920801" cy="677108"/>
          </a:xfrm>
        </p:spPr>
        <p:txBody>
          <a:bodyPr/>
          <a:lstStyle/>
          <a:p>
            <a:r>
              <a:rPr lang="ko-KR" altLang="en-US" dirty="0" err="1"/>
              <a:t>질산포타슘의</a:t>
            </a:r>
            <a:r>
              <a:rPr lang="ko-KR" altLang="en-US" dirty="0"/>
              <a:t> 용해도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A12F8E-5F11-9277-ABC6-25136F541F21}"/>
              </a:ext>
            </a:extLst>
          </p:cNvPr>
          <p:cNvSpPr txBox="1"/>
          <p:nvPr/>
        </p:nvSpPr>
        <p:spPr>
          <a:xfrm>
            <a:off x="323528" y="2166090"/>
            <a:ext cx="8496944" cy="21295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온도에 따른 용해도의 변화를 이용해서 오염된 물질의 순도를 높이는 방법으로 활용한다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 개념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자발적 변화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(s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pontaneous process),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깁스 자유에너지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(Gibbs free energy),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엔탈피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(enthalpy),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엔트로피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(entropy),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포화용액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(saturated solution)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A0AEA-99FC-44EF-57FF-C3AC6042DB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ED325C1-975D-55EB-82F0-FDDCF1108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96D9AE-64EA-6BFF-3732-1B9D4A842B55}"/>
              </a:ext>
            </a:extLst>
          </p:cNvPr>
          <p:cNvSpPr txBox="1"/>
          <p:nvPr/>
        </p:nvSpPr>
        <p:spPr>
          <a:xfrm>
            <a:off x="467544" y="2204864"/>
            <a:ext cx="44008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자발적 과정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(spontaneous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process)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4922B335-0DC5-2D74-32B3-A5EAC668D1CE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DC31C55C-EA17-5904-901C-6638E341AB16}"/>
              </a:ext>
            </a:extLst>
          </p:cNvPr>
          <p:cNvGrpSpPr/>
          <p:nvPr/>
        </p:nvGrpSpPr>
        <p:grpSpPr>
          <a:xfrm>
            <a:off x="644999" y="3705913"/>
            <a:ext cx="7854001" cy="2438975"/>
            <a:chOff x="1403648" y="3222273"/>
            <a:chExt cx="6260775" cy="1944216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32871AA-C579-84F4-A606-17EB32E8586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6702"/>
            <a:stretch/>
          </p:blipFill>
          <p:spPr>
            <a:xfrm>
              <a:off x="1403648" y="3715473"/>
              <a:ext cx="1940575" cy="1261693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186B3E37-8853-A066-1F9D-43A067B9E9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594" b="37505"/>
            <a:stretch/>
          </p:blipFill>
          <p:spPr>
            <a:xfrm>
              <a:off x="3563888" y="3222273"/>
              <a:ext cx="1940575" cy="1944216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02421010-FF88-1245-5BCE-3466448E7DA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7814"/>
            <a:stretch/>
          </p:blipFill>
          <p:spPr>
            <a:xfrm>
              <a:off x="5723848" y="3402273"/>
              <a:ext cx="1940575" cy="1742997"/>
            </a:xfrm>
            <a:prstGeom prst="rect">
              <a:avLst/>
            </a:prstGeom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2069BC01-F692-4B6C-64FF-B4CED12E2E72}"/>
              </a:ext>
            </a:extLst>
          </p:cNvPr>
          <p:cNvSpPr txBox="1"/>
          <p:nvPr/>
        </p:nvSpPr>
        <p:spPr>
          <a:xfrm>
            <a:off x="432521" y="2708920"/>
            <a:ext cx="8315944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어떤 외부의 도움 없이도 스스로 일어날 수 있는 과정을 의미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[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자발적 과정의 역과정은 항상 비자발적 과정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(nonspontaneous process)]. </a:t>
            </a:r>
            <a:endParaRPr kumimoji="0"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923433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F51B9E-D98E-EFC9-7CB4-D2CE98D9FF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D062B0-9CC1-F940-9776-A9C8E7C19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2D23AB-8430-CC7E-55E6-AEACAC915859}"/>
              </a:ext>
            </a:extLst>
          </p:cNvPr>
          <p:cNvSpPr txBox="1"/>
          <p:nvPr/>
        </p:nvSpPr>
        <p:spPr>
          <a:xfrm>
            <a:off x="467544" y="2204864"/>
            <a:ext cx="44008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자발적 과정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(spontaneous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process)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84338C56-9CD3-93C4-F5B6-35FD68538ABD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38D6C1-8DB4-33AE-4C0B-F0449392CFC5}"/>
              </a:ext>
            </a:extLst>
          </p:cNvPr>
          <p:cNvSpPr txBox="1"/>
          <p:nvPr/>
        </p:nvSpPr>
        <p:spPr>
          <a:xfrm>
            <a:off x="432521" y="2708920"/>
            <a:ext cx="8315944" cy="10948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화학적 계의 자발 반응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대부분 발열반응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(exothermic reaction)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  <a:sym typeface="Wingdings" panose="05000000000000000000" pitchFamily="2" charset="2"/>
              </a:rPr>
              <a:t>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예외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실온에서 얼음의 용융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      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흡열반응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(NH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NO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3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의 용해 과정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  <a:endParaRPr kumimoji="0"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4" name="오른쪽 중괄호 3">
            <a:extLst>
              <a:ext uri="{FF2B5EF4-FFF2-40B4-BE49-F238E27FC236}">
                <a16:creationId xmlns:a16="http://schemas.microsoft.com/office/drawing/2014/main" id="{0CF98E13-C348-6F9C-7081-F296A10B229B}"/>
              </a:ext>
            </a:extLst>
          </p:cNvPr>
          <p:cNvSpPr/>
          <p:nvPr/>
        </p:nvSpPr>
        <p:spPr>
          <a:xfrm>
            <a:off x="5148634" y="3206872"/>
            <a:ext cx="71438" cy="428628"/>
          </a:xfrm>
          <a:prstGeom prst="rightBrac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700" dirty="0">
              <a:solidFill>
                <a:srgbClr val="C00000"/>
              </a:solidFill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F99EF6E3-EF50-5713-F631-25D32A0DBED4}"/>
              </a:ext>
            </a:extLst>
          </p:cNvPr>
          <p:cNvSpPr/>
          <p:nvPr/>
        </p:nvSpPr>
        <p:spPr>
          <a:xfrm>
            <a:off x="5220072" y="3252028"/>
            <a:ext cx="2765501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700" b="1" dirty="0">
                <a:solidFill>
                  <a:srgbClr val="FF0000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발열반응이</a:t>
            </a:r>
            <a:r>
              <a:rPr lang="en-US" altLang="ko-KR" sz="1700" b="1" dirty="0">
                <a:solidFill>
                  <a:srgbClr val="FF0000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1700" b="1" dirty="0">
                <a:solidFill>
                  <a:srgbClr val="FF0000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아니나 자발적</a:t>
            </a:r>
          </a:p>
        </p:txBody>
      </p:sp>
      <p:sp>
        <p:nvSpPr>
          <p:cNvPr id="12" name="TextBox 7">
            <a:extLst>
              <a:ext uri="{FF2B5EF4-FFF2-40B4-BE49-F238E27FC236}">
                <a16:creationId xmlns:a16="http://schemas.microsoft.com/office/drawing/2014/main" id="{494D204E-7C0A-7807-A63B-4C34B38C0D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5101" y="4077072"/>
            <a:ext cx="5867312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sz="1700" b="1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 </a:t>
            </a:r>
            <a:r>
              <a:rPr kumimoji="0" lang="ko-KR" altLang="en-US" sz="17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따</a:t>
            </a:r>
            <a:r>
              <a:rPr kumimoji="0" lang="ko-KR" altLang="en-US" sz="1700" b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라서</a:t>
            </a:r>
            <a:r>
              <a:rPr kumimoji="0" lang="en-US" altLang="ko-KR" sz="17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7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자발성에는 에너지 손실 외에 다른 요소가 관여</a:t>
            </a:r>
          </a:p>
        </p:txBody>
      </p:sp>
    </p:spTree>
    <p:extLst>
      <p:ext uri="{BB962C8B-B14F-4D97-AF65-F5344CB8AC3E}">
        <p14:creationId xmlns:p14="http://schemas.microsoft.com/office/powerpoint/2010/main" val="672824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AFE2C5-CC9C-8625-97CE-A8FB4957030D}"/>
              </a:ext>
            </a:extLst>
          </p:cNvPr>
          <p:cNvSpPr txBox="1"/>
          <p:nvPr/>
        </p:nvSpPr>
        <p:spPr>
          <a:xfrm>
            <a:off x="467544" y="2204864"/>
            <a:ext cx="26319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엔트로피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(entropy, S)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B52D4A14-06FA-9A01-AA87-606189EBB77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81EB8A-C168-DB37-B1D6-95B50BA481A6}"/>
              </a:ext>
            </a:extLst>
          </p:cNvPr>
          <p:cNvSpPr txBox="1"/>
          <p:nvPr/>
        </p:nvSpPr>
        <p:spPr>
          <a:xfrm>
            <a:off x="432521" y="2708920"/>
            <a:ext cx="8315944" cy="24413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계의 무작위도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(randomness)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또는 계를 구성하는 분자의 여러 가지 운동에 에너지가 어느 정도 분산되는지 등과 관련이 있는 열역학 상태 함수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endParaRPr kumimoji="0"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등온 과정의 경우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, ΔS</a:t>
            </a: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는 그 과정이 가역적으로 일어난다고 가정할 때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, </a:t>
            </a:r>
            <a:endParaRPr kumimoji="0"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grpSp>
        <p:nvGrpSpPr>
          <p:cNvPr id="9" name="Group 4">
            <a:extLst>
              <a:ext uri="{FF2B5EF4-FFF2-40B4-BE49-F238E27FC236}">
                <a16:creationId xmlns:a16="http://schemas.microsoft.com/office/drawing/2014/main" id="{D25F2454-3427-9E12-52D5-CCC544A4932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202532" y="3578666"/>
            <a:ext cx="2775922" cy="549461"/>
            <a:chOff x="1425" y="1872"/>
            <a:chExt cx="2910" cy="576"/>
          </a:xfrm>
        </p:grpSpPr>
        <p:sp>
          <p:nvSpPr>
            <p:cNvPr id="10" name="AutoShape 3">
              <a:extLst>
                <a:ext uri="{FF2B5EF4-FFF2-40B4-BE49-F238E27FC236}">
                  <a16:creationId xmlns:a16="http://schemas.microsoft.com/office/drawing/2014/main" id="{54120923-EAF2-AD54-88AC-8A575807C0E8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425" y="1872"/>
              <a:ext cx="2910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11" name="Picture 5">
              <a:extLst>
                <a:ext uri="{FF2B5EF4-FFF2-40B4-BE49-F238E27FC236}">
                  <a16:creationId xmlns:a16="http://schemas.microsoft.com/office/drawing/2014/main" id="{620A4C76-8690-5CA7-33BE-33F8B75F0C1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5" y="1872"/>
              <a:ext cx="2918" cy="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8">
            <a:extLst>
              <a:ext uri="{FF2B5EF4-FFF2-40B4-BE49-F238E27FC236}">
                <a16:creationId xmlns:a16="http://schemas.microsoft.com/office/drawing/2014/main" id="{9C98F14F-00AC-77BC-3885-51FB02E820D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477677" y="4832919"/>
            <a:ext cx="3742617" cy="720080"/>
            <a:chOff x="801" y="1760"/>
            <a:chExt cx="4158" cy="800"/>
          </a:xfrm>
        </p:grpSpPr>
        <p:sp>
          <p:nvSpPr>
            <p:cNvPr id="13" name="AutoShape 7">
              <a:extLst>
                <a:ext uri="{FF2B5EF4-FFF2-40B4-BE49-F238E27FC236}">
                  <a16:creationId xmlns:a16="http://schemas.microsoft.com/office/drawing/2014/main" id="{11D74840-CEFA-5D74-194F-476D2ECA7B7A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01" y="1760"/>
              <a:ext cx="4158" cy="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14" name="Picture 9">
              <a:extLst>
                <a:ext uri="{FF2B5EF4-FFF2-40B4-BE49-F238E27FC236}">
                  <a16:creationId xmlns:a16="http://schemas.microsoft.com/office/drawing/2014/main" id="{1EBA514F-AF6C-DA99-91B4-BF0E625494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1" y="1760"/>
              <a:ext cx="4166" cy="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B3EE48-6D3D-829F-EA11-4D585406E613}"/>
              </a:ext>
            </a:extLst>
          </p:cNvPr>
          <p:cNvSpPr/>
          <p:nvPr/>
        </p:nvSpPr>
        <p:spPr>
          <a:xfrm>
            <a:off x="5364088" y="5034662"/>
            <a:ext cx="2448273" cy="33855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rgbClr val="0000FF"/>
                </a:solidFill>
                <a:latin typeface="Malgun Gothic" charset="-127"/>
                <a:ea typeface="Malgun Gothic" charset="-127"/>
                <a:cs typeface="Malgun Gothic" charset="-127"/>
                <a:sym typeface="Wingdings" panose="05000000000000000000" pitchFamily="2" charset="2"/>
              </a:rPr>
              <a:t> </a:t>
            </a:r>
            <a:r>
              <a:rPr lang="en-US" altLang="ko-KR" b="1" dirty="0">
                <a:solidFill>
                  <a:srgbClr val="0000FF"/>
                </a:solidFill>
                <a:latin typeface="Malgun Gothic" charset="-127"/>
                <a:ea typeface="Malgun Gothic" charset="-127"/>
                <a:cs typeface="Malgun Gothic" charset="-127"/>
              </a:rPr>
              <a:t>Entropy </a:t>
            </a:r>
            <a:r>
              <a:rPr lang="ko-KR" altLang="en-US" b="1" dirty="0">
                <a:solidFill>
                  <a:srgbClr val="0000FF"/>
                </a:solidFill>
                <a:latin typeface="Malgun Gothic" charset="-127"/>
                <a:ea typeface="Malgun Gothic" charset="-127"/>
                <a:cs typeface="Malgun Gothic" charset="-127"/>
              </a:rPr>
              <a:t>변화의 정의</a:t>
            </a:r>
            <a:r>
              <a:rPr lang="en-US" altLang="ko-KR" b="1" dirty="0">
                <a:solidFill>
                  <a:srgbClr val="0000FF"/>
                </a:solidFill>
                <a:latin typeface="Malgun Gothic" charset="-127"/>
                <a:ea typeface="Malgun Gothic" charset="-127"/>
                <a:cs typeface="Malgun Gothic" charset="-127"/>
              </a:rPr>
              <a:t> </a:t>
            </a:r>
            <a:endParaRPr lang="ko-KR" altLang="en-US" dirty="0">
              <a:solidFill>
                <a:srgbClr val="0000FF"/>
              </a:solidFill>
              <a:latin typeface="Malgun Gothic" charset="-127"/>
              <a:ea typeface="Malgun Gothic" charset="-127"/>
              <a:cs typeface="Malgun Gothic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147906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C5134-6701-0BC2-BBCC-DC86FEEC8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880393-E652-A9BD-E4D7-2CDEA3BB8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3DDCCF-6E42-285D-E37A-D01B374402F7}"/>
              </a:ext>
            </a:extLst>
          </p:cNvPr>
          <p:cNvSpPr txBox="1"/>
          <p:nvPr/>
        </p:nvSpPr>
        <p:spPr>
          <a:xfrm>
            <a:off x="467544" y="2204864"/>
            <a:ext cx="48750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ΔS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의 정성적 예측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엔트로피 증가의 의미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E640B483-150E-8B54-3F70-C20BEB79D45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A86F974-BC5B-8DBC-0EEC-5216DC60B68B}"/>
              </a:ext>
            </a:extLst>
          </p:cNvPr>
          <p:cNvSpPr txBox="1"/>
          <p:nvPr/>
        </p:nvSpPr>
        <p:spPr>
          <a:xfrm>
            <a:off x="432521" y="2708920"/>
            <a:ext cx="8315944" cy="1171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계의 무작위도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(randomness)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또는 무질서도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(disorder)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의 증가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분자들의 위치와 에너지가 분포할 수 있는 방법의 수가 증가하기 때문에 엔트로피 증가를 에너지의 분산이 증가된 것으로 표현</a:t>
            </a:r>
            <a:endParaRPr kumimoji="0"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6BB0684-45DA-1C4B-2690-5D7DC08B197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8615"/>
          <a:stretch/>
        </p:blipFill>
        <p:spPr>
          <a:xfrm>
            <a:off x="1691680" y="3984662"/>
            <a:ext cx="5598511" cy="268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218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8068BA-C13D-E5DF-D709-6103A59B8B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C8E3ED0-1290-3628-B8F3-0C9D17E29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A054E4-73ED-8544-A108-C92D40357C65}"/>
              </a:ext>
            </a:extLst>
          </p:cNvPr>
          <p:cNvSpPr txBox="1"/>
          <p:nvPr/>
        </p:nvSpPr>
        <p:spPr>
          <a:xfrm>
            <a:off x="467544" y="2204864"/>
            <a:ext cx="19623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열역학 제</a:t>
            </a:r>
            <a:r>
              <a:rPr lang="en-US" altLang="ko-KR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2</a:t>
            </a: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법칙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A9DB0459-5788-316D-40C5-EE150C96B5DF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7D0BAF-ED50-E182-ADE4-8235081F2484}"/>
              </a:ext>
            </a:extLst>
          </p:cNvPr>
          <p:cNvSpPr txBox="1"/>
          <p:nvPr/>
        </p:nvSpPr>
        <p:spPr>
          <a:xfrm>
            <a:off x="432521" y="2708920"/>
            <a:ext cx="8315944" cy="10948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일반적으로 모든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비가역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과정은 전체 엔트로피의 증가를 가져오는 반면에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가역 과정에서는 전체 엔트로피의 변화가 없다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모든 자발적 과정에서 계와 주위의 엔트로피 변화의 합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즉 전체 엔트로피의 변화는 항상 ‘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0’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보다 크다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 </a:t>
            </a:r>
            <a:endParaRPr kumimoji="0"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798BCF8-89E7-B896-7AFB-0B7A84702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051" y="4005064"/>
            <a:ext cx="5537897" cy="100811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C4A4388-84BA-839E-24AE-8AEF80DEEBFF}"/>
              </a:ext>
            </a:extLst>
          </p:cNvPr>
          <p:cNvSpPr txBox="1"/>
          <p:nvPr/>
        </p:nvSpPr>
        <p:spPr>
          <a:xfrm>
            <a:off x="1102158" y="5188690"/>
            <a:ext cx="6939682" cy="9251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자발적 과정은 </a:t>
            </a:r>
            <a:r>
              <a:rPr lang="ko-KR" altLang="en-US" sz="1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비가역적이므로</a:t>
            </a:r>
            <a:r>
              <a:rPr lang="en-US" altLang="ko-KR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algn="ctr">
              <a:lnSpc>
                <a:spcPct val="150000"/>
              </a:lnSpc>
            </a:pPr>
            <a:r>
              <a:rPr lang="en-US" altLang="ko-KR" sz="18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lang="ko-KR" altLang="en-US" sz="18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우주 전체 엔트로피는 모든 자발적 과정에서 증가한다</a:t>
            </a:r>
            <a:r>
              <a:rPr lang="en-US" altLang="ko-KR" sz="18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920736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A36054-3C28-302A-C770-569D09EC78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42F57C-819D-2633-DF98-71B00D607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C043FE-920E-1BCE-72DF-CF6F98C539B9}"/>
              </a:ext>
            </a:extLst>
          </p:cNvPr>
          <p:cNvSpPr txBox="1"/>
          <p:nvPr/>
        </p:nvSpPr>
        <p:spPr>
          <a:xfrm>
            <a:off x="467544" y="2204864"/>
            <a:ext cx="13003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용해 과정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5F54943C-92E3-001F-5C55-218FFFBBB216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1CAD2C-8FCF-C2DD-8A84-259112AE0783}"/>
              </a:ext>
            </a:extLst>
          </p:cNvPr>
          <p:cNvSpPr txBox="1"/>
          <p:nvPr/>
        </p:nvSpPr>
        <p:spPr>
          <a:xfrm>
            <a:off x="432521" y="2708920"/>
            <a:ext cx="8315944" cy="217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용액은 한 물질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용질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 다른 물질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전체에 고르게 분산될 때 형성된다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용액 형성에 영향을 미치는 인자</a:t>
            </a:r>
            <a:b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① 물질이 서로 섞이려고 하고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방해 받지 않을 때 더 넓은 부피로 퍼지려는 성질 </a:t>
            </a:r>
            <a:b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② 분자간 상호작용의 형태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용질과 용매의 입자들 사이의 분자간 힘이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/>
            </a:r>
            <a:b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용질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입자간의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힘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용매 </a:t>
            </a:r>
            <a:r>
              <a:rPr lang="ko-KR" altLang="en-US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입자간의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힘 보다 충분히 커야 함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용액의 형성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용매는 용질입자를 당겨서 떨어뜨리고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둘러쌈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(solvation). </a:t>
            </a:r>
            <a:endParaRPr kumimoji="0"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pic>
        <p:nvPicPr>
          <p:cNvPr id="6" name="Picture 18" descr="13_01">
            <a:hlinkClick r:id="rId2" action="ppaction://hlinkfile"/>
            <a:extLst>
              <a:ext uri="{FF2B5EF4-FFF2-40B4-BE49-F238E27FC236}">
                <a16:creationId xmlns:a16="http://schemas.microsoft.com/office/drawing/2014/main" id="{A7AA707E-220B-A6E7-D231-177819F3B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10"/>
          <a:stretch>
            <a:fillRect/>
          </a:stretch>
        </p:blipFill>
        <p:spPr bwMode="auto">
          <a:xfrm>
            <a:off x="683568" y="4906840"/>
            <a:ext cx="6336704" cy="1713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7218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73A0C6-4736-DDBB-2B84-D57B6BC18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F85377-FE02-AD64-C67A-D85F841D1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DA3B64-DC9D-B2D6-3CBE-C3CFFD694F42}"/>
              </a:ext>
            </a:extLst>
          </p:cNvPr>
          <p:cNvSpPr txBox="1"/>
          <p:nvPr/>
        </p:nvSpPr>
        <p:spPr>
          <a:xfrm>
            <a:off x="467544" y="2204864"/>
            <a:ext cx="35317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혼합에 대한 자연적인 경향성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EDD36345-234B-5ECE-2C78-BA363FCF37BE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F256A7-6652-E5F2-B9A9-A1F43E22F654}"/>
              </a:ext>
            </a:extLst>
          </p:cNvPr>
          <p:cNvSpPr txBox="1"/>
          <p:nvPr/>
        </p:nvSpPr>
        <p:spPr>
          <a:xfrm>
            <a:off x="432521" y="2708920"/>
            <a:ext cx="8531966" cy="1594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용액의 형성은 혼합에 따른 엔트로피의 증가에 의해 이루어진다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기체의 혼합은 자발적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(spontaneous)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과정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엔트로피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(entropy) :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계의 무작위도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분자들의 자유도</a:t>
            </a:r>
            <a:b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→ 분자가 서로 섞여 무작위적으로 분포할 때 엔트로피도 증가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282B020-772C-7851-76C2-F812AA4FE8E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6715"/>
          <a:stretch/>
        </p:blipFill>
        <p:spPr>
          <a:xfrm>
            <a:off x="1331640" y="4407854"/>
            <a:ext cx="6480720" cy="190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830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735190-091C-C4C1-58ED-D445565F9F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5F7E81-8C21-82A5-0E95-8188FF07D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5214D6-0BAD-1978-A215-FFC86494781A}"/>
              </a:ext>
            </a:extLst>
          </p:cNvPr>
          <p:cNvSpPr txBox="1"/>
          <p:nvPr/>
        </p:nvSpPr>
        <p:spPr>
          <a:xfrm>
            <a:off x="467544" y="2204864"/>
            <a:ext cx="18133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용해도와 온도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3DF19AA1-7F58-C177-03C5-D9D6CF976F12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C0FC35-28B2-995F-ECC4-1267C09E241E}"/>
              </a:ext>
            </a:extLst>
          </p:cNvPr>
          <p:cNvSpPr txBox="1"/>
          <p:nvPr/>
        </p:nvSpPr>
        <p:spPr>
          <a:xfrm>
            <a:off x="432521" y="2708920"/>
            <a:ext cx="8531966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일반적으로 고체 용질의 물에 대한 용해도는 온도에 비례하고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기체 용질의 용해도는 온도에 반비례한다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99E31C69-F68E-6B20-EC0E-98DE312DE1D5}"/>
              </a:ext>
            </a:extLst>
          </p:cNvPr>
          <p:cNvGrpSpPr/>
          <p:nvPr/>
        </p:nvGrpSpPr>
        <p:grpSpPr>
          <a:xfrm>
            <a:off x="1907704" y="3561469"/>
            <a:ext cx="5800437" cy="2862999"/>
            <a:chOff x="489576" y="2151971"/>
            <a:chExt cx="8226677" cy="4060551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693CACFB-F346-3326-23EF-123D9850BB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12253" y="2184875"/>
              <a:ext cx="4104000" cy="4027647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9CD739B9-8ABD-8F77-6DB3-0E084071B05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9576" y="2151971"/>
              <a:ext cx="4104000" cy="4060551"/>
            </a:xfrm>
            <a:prstGeom prst="rect">
              <a:avLst/>
            </a:prstGeom>
          </p:spPr>
        </p:pic>
      </p:grpSp>
      <p:sp>
        <p:nvSpPr>
          <p:cNvPr id="10" name="타원 9">
            <a:extLst>
              <a:ext uri="{FF2B5EF4-FFF2-40B4-BE49-F238E27FC236}">
                <a16:creationId xmlns:a16="http://schemas.microsoft.com/office/drawing/2014/main" id="{F8BF9297-919F-9C2E-0315-B3ABA91A7536}"/>
              </a:ext>
            </a:extLst>
          </p:cNvPr>
          <p:cNvSpPr/>
          <p:nvPr/>
        </p:nvSpPr>
        <p:spPr>
          <a:xfrm>
            <a:off x="3707904" y="5589240"/>
            <a:ext cx="720080" cy="277000"/>
          </a:xfrm>
          <a:prstGeom prst="ellipse">
            <a:avLst/>
          </a:prstGeom>
          <a:noFill/>
          <a:ln w="1270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6B65ED-22F8-2766-DDE1-BE80A302D2C5}"/>
              </a:ext>
            </a:extLst>
          </p:cNvPr>
          <p:cNvSpPr txBox="1"/>
          <p:nvPr/>
        </p:nvSpPr>
        <p:spPr>
          <a:xfrm>
            <a:off x="713444" y="5496908"/>
            <a:ext cx="1426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예외</a:t>
            </a:r>
            <a:r>
              <a:rPr lang="en-US" altLang="ko-KR" sz="12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2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엔트로피만으로 설명 불가능</a:t>
            </a:r>
          </a:p>
        </p:txBody>
      </p: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0D95586E-F1D1-68B2-6E20-D80FE15DDEFA}"/>
              </a:ext>
            </a:extLst>
          </p:cNvPr>
          <p:cNvCxnSpPr>
            <a:cxnSpLocks/>
            <a:stCxn id="10" idx="2"/>
            <a:endCxn id="11" idx="3"/>
          </p:cNvCxnSpPr>
          <p:nvPr/>
        </p:nvCxnSpPr>
        <p:spPr bwMode="auto">
          <a:xfrm flipH="1">
            <a:off x="2139712" y="5727740"/>
            <a:ext cx="1568192" cy="1"/>
          </a:xfrm>
          <a:prstGeom prst="straightConnector1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731683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C941F3-9DFA-163D-9D7F-2016755F51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5F2248E-0BC9-538D-3E33-3A63BB4A5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6528FD-4F5B-E13D-CA22-EE0E8964E2AE}"/>
              </a:ext>
            </a:extLst>
          </p:cNvPr>
          <p:cNvSpPr txBox="1"/>
          <p:nvPr/>
        </p:nvSpPr>
        <p:spPr>
          <a:xfrm>
            <a:off x="467544" y="2204864"/>
            <a:ext cx="23423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en-US" altLang="ko-KR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Gibbs </a:t>
            </a: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자유 에너지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1F7648FF-CD5C-22D3-C8B4-AB5AA4B11BA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423335DB-A5D0-0724-4001-2C9F80E57C4A}"/>
              </a:ext>
            </a:extLst>
          </p:cNvPr>
          <p:cNvSpPr/>
          <p:nvPr/>
        </p:nvSpPr>
        <p:spPr>
          <a:xfrm>
            <a:off x="1443131" y="2851962"/>
            <a:ext cx="2791149" cy="338554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rgbClr val="0000FF"/>
                </a:solidFill>
                <a:latin typeface="Malgun Gothic" charset="-127"/>
                <a:ea typeface="Malgun Gothic" charset="-127"/>
                <a:cs typeface="Malgun Gothic" charset="-127"/>
              </a:rPr>
              <a:t>Gibbs </a:t>
            </a:r>
            <a:r>
              <a:rPr lang="ko-KR" altLang="en-US" b="1" dirty="0">
                <a:solidFill>
                  <a:srgbClr val="0000FF"/>
                </a:solidFill>
                <a:latin typeface="Malgun Gothic" charset="-127"/>
                <a:ea typeface="Malgun Gothic" charset="-127"/>
                <a:cs typeface="Malgun Gothic" charset="-127"/>
              </a:rPr>
              <a:t>자유 에너지 정의 </a:t>
            </a:r>
            <a:r>
              <a:rPr lang="en-US" altLang="ko-KR" b="1" dirty="0">
                <a:solidFill>
                  <a:srgbClr val="0000FF"/>
                </a:solidFill>
                <a:latin typeface="Malgun Gothic" charset="-127"/>
                <a:ea typeface="Malgun Gothic" charset="-127"/>
                <a:cs typeface="Malgun Gothic" charset="-127"/>
                <a:sym typeface="Wingdings" panose="05000000000000000000" pitchFamily="2" charset="2"/>
              </a:rPr>
              <a:t> </a:t>
            </a:r>
            <a:endParaRPr lang="ko-KR" altLang="en-US" b="1" dirty="0">
              <a:solidFill>
                <a:srgbClr val="0000FF"/>
              </a:solidFill>
              <a:latin typeface="Malgun Gothic" charset="-127"/>
              <a:ea typeface="Malgun Gothic" charset="-127"/>
              <a:cs typeface="Malgun Gothic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5C733FB-3A6C-DF45-5211-A52E520560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5976" y="2796263"/>
            <a:ext cx="2119645" cy="45220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5BA92B0-8E22-7A67-D092-87C9DD495F1B}"/>
              </a:ext>
            </a:extLst>
          </p:cNvPr>
          <p:cNvSpPr txBox="1"/>
          <p:nvPr/>
        </p:nvSpPr>
        <p:spPr>
          <a:xfrm>
            <a:off x="432521" y="4041805"/>
            <a:ext cx="8315944" cy="16737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∆𝐺의 부호와 반응의 자발성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(T, P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일정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	(1) ∆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𝐺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&lt;0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정반응이 자발적</a:t>
            </a: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	(2) ∆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𝐺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=0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반응은 평형 상태</a:t>
            </a: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	(3) ∆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𝐺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&gt;0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정반응은 비자발적이지만 역반응은 자발적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81CB1ED8-4EE4-181D-BBC8-0C2D17EA39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2514" y="3324856"/>
            <a:ext cx="2783742" cy="464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68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CA0D66-1B42-64E9-C34A-858A249E5A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E12812-DA4A-3EB2-C3FC-DB2220F5C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73014B-3952-5CB4-3F83-BB3D8A858C44}"/>
              </a:ext>
            </a:extLst>
          </p:cNvPr>
          <p:cNvSpPr txBox="1"/>
          <p:nvPr/>
        </p:nvSpPr>
        <p:spPr>
          <a:xfrm>
            <a:off x="467544" y="2204864"/>
            <a:ext cx="32015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en-US" altLang="ko-KR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Gibbs </a:t>
            </a: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자유 에너지와 온도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BA0C8469-D59F-7CAB-DFB3-5F48C0A8290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73258EE-61C1-9244-A578-53A371913915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835696" y="2708920"/>
            <a:ext cx="5184576" cy="740899"/>
            <a:chOff x="-143" y="1728"/>
            <a:chExt cx="6046" cy="864"/>
          </a:xfrm>
        </p:grpSpPr>
        <p:sp>
          <p:nvSpPr>
            <p:cNvPr id="8" name="AutoShape 3">
              <a:extLst>
                <a:ext uri="{FF2B5EF4-FFF2-40B4-BE49-F238E27FC236}">
                  <a16:creationId xmlns:a16="http://schemas.microsoft.com/office/drawing/2014/main" id="{02F2BAFA-2BC0-825B-CA67-056E980BE4AC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-143" y="1728"/>
              <a:ext cx="6046" cy="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9" name="Picture 5">
              <a:extLst>
                <a:ext uri="{FF2B5EF4-FFF2-40B4-BE49-F238E27FC236}">
                  <a16:creationId xmlns:a16="http://schemas.microsoft.com/office/drawing/2014/main" id="{CEBCDF20-4646-2B56-7EA3-42D3FAA6981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43" y="1728"/>
              <a:ext cx="6054" cy="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그림 9" descr="텍스트이(가) 표시된 사진&#10;&#10;자동 생성된 설명">
            <a:extLst>
              <a:ext uri="{FF2B5EF4-FFF2-40B4-BE49-F238E27FC236}">
                <a16:creationId xmlns:a16="http://schemas.microsoft.com/office/drawing/2014/main" id="{436A69CA-DEEB-2BD6-AA28-A4AECDDD75A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859"/>
          <a:stretch/>
        </p:blipFill>
        <p:spPr>
          <a:xfrm>
            <a:off x="539552" y="4431357"/>
            <a:ext cx="7902987" cy="197373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1657E0A-FED2-6D27-7338-AC1DC0273465}"/>
              </a:ext>
            </a:extLst>
          </p:cNvPr>
          <p:cNvSpPr txBox="1"/>
          <p:nvPr/>
        </p:nvSpPr>
        <p:spPr>
          <a:xfrm>
            <a:off x="432521" y="3596891"/>
            <a:ext cx="8442066" cy="825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–TΔS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의 값이 절대 온도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T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에 직접적으로 의존하므로 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값도 온도에 의존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의 부호에 따라 자발성 결정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 ΔH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와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–TΔS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의 부호와 크기에 따라 결정</a:t>
            </a:r>
          </a:p>
        </p:txBody>
      </p:sp>
    </p:spTree>
    <p:extLst>
      <p:ext uri="{BB962C8B-B14F-4D97-AF65-F5344CB8AC3E}">
        <p14:creationId xmlns:p14="http://schemas.microsoft.com/office/powerpoint/2010/main" val="24452608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D468A5-232B-D1D1-3449-B06C980B07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DF9F7A-2686-FC31-2478-DD0845CEB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96C700-3DC4-5B2B-A19C-BFD4DF1382CB}"/>
              </a:ext>
            </a:extLst>
          </p:cNvPr>
          <p:cNvSpPr txBox="1"/>
          <p:nvPr/>
        </p:nvSpPr>
        <p:spPr>
          <a:xfrm>
            <a:off x="467544" y="2204864"/>
            <a:ext cx="30187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자유 에너지와 평형 상수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483EDB70-A2C1-1F30-50DF-0B3E4020663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FD3FB038-6EE9-0AB7-A3DD-6919FA0733D9}"/>
              </a:ext>
            </a:extLst>
          </p:cNvPr>
          <p:cNvGrpSpPr/>
          <p:nvPr/>
        </p:nvGrpSpPr>
        <p:grpSpPr>
          <a:xfrm>
            <a:off x="1667507" y="4279749"/>
            <a:ext cx="5688632" cy="1671880"/>
            <a:chOff x="611560" y="3814300"/>
            <a:chExt cx="5976664" cy="1756532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5F28B839-197C-5807-B820-D896C072660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44094" r="71145" b="22650"/>
            <a:stretch/>
          </p:blipFill>
          <p:spPr>
            <a:xfrm>
              <a:off x="611560" y="3814300"/>
              <a:ext cx="3240360" cy="878266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614F6F2C-E853-BC99-B0C4-E0EED7F5DEE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29496" t="44644" r="21786" b="22101"/>
            <a:stretch/>
          </p:blipFill>
          <p:spPr>
            <a:xfrm>
              <a:off x="1117334" y="4692566"/>
              <a:ext cx="5470890" cy="878266"/>
            </a:xfrm>
            <a:prstGeom prst="rect">
              <a:avLst/>
            </a:prstGeom>
          </p:spPr>
        </p:pic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id="{37C2C9DB-DCE5-F093-65D3-107BCF534E2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771" t="20091" r="56397" b="60708"/>
          <a:stretch/>
        </p:blipFill>
        <p:spPr>
          <a:xfrm>
            <a:off x="1891066" y="2858758"/>
            <a:ext cx="5361867" cy="640003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6923A814-972C-2E9E-EF86-219536E40EA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3084" t="82010"/>
          <a:stretch/>
        </p:blipFill>
        <p:spPr>
          <a:xfrm>
            <a:off x="4511823" y="6309320"/>
            <a:ext cx="2709479" cy="425895"/>
          </a:xfrm>
          <a:prstGeom prst="rect">
            <a:avLst/>
          </a:prstGeom>
        </p:spPr>
      </p:pic>
      <p:grpSp>
        <p:nvGrpSpPr>
          <p:cNvPr id="20" name="그룹 19">
            <a:extLst>
              <a:ext uri="{FF2B5EF4-FFF2-40B4-BE49-F238E27FC236}">
                <a16:creationId xmlns:a16="http://schemas.microsoft.com/office/drawing/2014/main" id="{A0DEBE86-809B-7BEF-4CEA-8A97F7D1B062}"/>
              </a:ext>
            </a:extLst>
          </p:cNvPr>
          <p:cNvGrpSpPr/>
          <p:nvPr/>
        </p:nvGrpSpPr>
        <p:grpSpPr>
          <a:xfrm>
            <a:off x="1763688" y="3812773"/>
            <a:ext cx="4464050" cy="576262"/>
            <a:chOff x="1835696" y="3815583"/>
            <a:chExt cx="4464050" cy="576262"/>
          </a:xfrm>
        </p:grpSpPr>
        <p:sp>
          <p:nvSpPr>
            <p:cNvPr id="18" name="Rectangle 4">
              <a:extLst>
                <a:ext uri="{FF2B5EF4-FFF2-40B4-BE49-F238E27FC236}">
                  <a16:creationId xmlns:a16="http://schemas.microsoft.com/office/drawing/2014/main" id="{2854C4EE-1BEA-2BD5-BA44-F5EE25BEE1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5696" y="3815583"/>
              <a:ext cx="4464050" cy="576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10000"/>
                </a:lnSpc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anose="05000000000000000000" pitchFamily="2" charset="2"/>
                <a:buNone/>
              </a:pPr>
              <a:r>
                <a:rPr lang="ko-KR" altLang="en-US" sz="1800" b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용질 </a:t>
              </a:r>
              <a:r>
                <a:rPr lang="en-US" altLang="ko-KR" sz="1800" b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+ </a:t>
              </a:r>
              <a:r>
                <a:rPr lang="ko-KR" altLang="en-US" sz="1800" b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용매            용액</a:t>
              </a:r>
            </a:p>
          </p:txBody>
        </p:sp>
        <p:sp>
          <p:nvSpPr>
            <p:cNvPr id="19" name="Line 5">
              <a:extLst>
                <a:ext uri="{FF2B5EF4-FFF2-40B4-BE49-F238E27FC236}">
                  <a16:creationId xmlns:a16="http://schemas.microsoft.com/office/drawing/2014/main" id="{3C7AC7F5-946C-C0E8-11B2-6AF3243552D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47864" y="4005064"/>
              <a:ext cx="64807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 sz="1800" dirty="0"/>
            </a:p>
          </p:txBody>
        </p:sp>
      </p:grpSp>
    </p:spTree>
    <p:extLst>
      <p:ext uri="{BB962C8B-B14F-4D97-AF65-F5344CB8AC3E}">
        <p14:creationId xmlns:p14="http://schemas.microsoft.com/office/powerpoint/2010/main" val="1109677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A603CF-C909-1BAC-1618-B90230E95A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1A902A-1384-14E1-1E86-CF883FB52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D84656-12C6-927E-2CF4-9777163AE5FB}"/>
              </a:ext>
            </a:extLst>
          </p:cNvPr>
          <p:cNvSpPr txBox="1"/>
          <p:nvPr/>
        </p:nvSpPr>
        <p:spPr>
          <a:xfrm>
            <a:off x="467544" y="2204864"/>
            <a:ext cx="26725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자유 에너지와 용해도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D67A970E-7C29-1E12-E3E1-EBFE5B0EF4D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73EF6C-C174-1F73-A67C-CCD907344693}"/>
              </a:ext>
            </a:extLst>
          </p:cNvPr>
          <p:cNvSpPr txBox="1"/>
          <p:nvPr/>
        </p:nvSpPr>
        <p:spPr>
          <a:xfrm>
            <a:off x="432521" y="3453450"/>
            <a:ext cx="8387952" cy="29050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일정한 온도와 압력에서 용질이 자발적으로 녹기 위해서는 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G &lt; 0 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 되어야만 함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용질이 녹을 때는 언제나 엔트로피가 증가하기 때문에 항상 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S &gt; 0 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이고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용질의 농도가 증가하면 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S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의 값은 감소함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용질이 녹으면서 열이 발생하는 경우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H &lt; 0)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에는 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G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는 용질의 농도에 상관없이 언제나 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0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보다 작게 되어서 용매에 녹을 수 있는 용질의 양에는 제한이 없음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용질이 녹으면서 열을 흡수하는 경우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H &gt; 0)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에는 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S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가 충분히 큰 경우에만 용질이 녹을 수 있으며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더 많은 양의 용질이 녹게 되면 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H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의 값이 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T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S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의 값과 같아지고 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G = 0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 되어서 더 이상 용질이 녹지 않는 포화 상태가 됨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 </a:t>
            </a:r>
            <a:endParaRPr lang="ko-KR" altLang="en-US" sz="17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871B970-6C6D-82EE-B04A-E01E403261E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71" t="20091" r="56397" b="60708"/>
          <a:stretch/>
        </p:blipFill>
        <p:spPr>
          <a:xfrm>
            <a:off x="2411760" y="2780928"/>
            <a:ext cx="4155275" cy="495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8826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32AE1D-2643-61ED-A69C-C377A8B583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B2C12F-527F-A73F-8481-4A1B14D44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DDEE09-79C9-AF31-9956-545633A64818}"/>
              </a:ext>
            </a:extLst>
          </p:cNvPr>
          <p:cNvSpPr txBox="1"/>
          <p:nvPr/>
        </p:nvSpPr>
        <p:spPr>
          <a:xfrm>
            <a:off x="467544" y="2204864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용해도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6A580984-164C-3460-DCA6-4D2A959A3A77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147A18-AE20-298C-194C-D8B04703AACD}"/>
              </a:ext>
            </a:extLst>
          </p:cNvPr>
          <p:cNvSpPr txBox="1"/>
          <p:nvPr/>
        </p:nvSpPr>
        <p:spPr>
          <a:xfrm>
            <a:off x="432521" y="2708920"/>
            <a:ext cx="8531966" cy="22874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용해도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포화 상태에 도달할 때까지 용매에 녹아 들어가는 용질의 양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포화 상태에서는 용질이 녹으면서 에너지가 증가하는 것을 무질서도의 증가로 충분히 보상하지 못하기 때문에 용질이 자발적으로 녹지 않게 된다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온도가 증가하면 엔트로피 증가의 효과가 점점 더 커지기 때문에 일반적으로 용해될 때 열을 흡수하는 물질의 용해도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</a:t>
            </a:r>
            <a:r>
              <a:rPr lang="en-US" altLang="ko-KR" sz="1800" b="0" baseline="-24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sol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는 온도에 따라 다음과 같이 증가한다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86D342B9-5CB7-96D7-F9F4-4E9474C1E2C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8019" t="44644" r="21786" b="22101"/>
          <a:stretch/>
        </p:blipFill>
        <p:spPr>
          <a:xfrm>
            <a:off x="2423846" y="4869160"/>
            <a:ext cx="4296307" cy="835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5861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240E46-B47E-36E9-0BFA-D5AE536F6954}"/>
              </a:ext>
            </a:extLst>
          </p:cNvPr>
          <p:cNvSpPr txBox="1"/>
          <p:nvPr/>
        </p:nvSpPr>
        <p:spPr>
          <a:xfrm>
            <a:off x="467544" y="2708920"/>
            <a:ext cx="3456384" cy="30654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10 ㎖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눈금실린더</a:t>
            </a: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100 ㎖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비커 </a:t>
            </a: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온도계</a:t>
            </a: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유리막대</a:t>
            </a:r>
            <a:endParaRPr lang="ko-KR" altLang="en-US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비커집게</a:t>
            </a: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시계접시</a:t>
            </a:r>
            <a:endParaRPr lang="ko-KR" altLang="en-US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Hot plate</a:t>
            </a: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물중탕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그릇 </a:t>
            </a:r>
          </a:p>
          <a:p>
            <a:pPr marL="0" indent="0" algn="just" eaLnBrk="1" hangingPunct="1">
              <a:buFont typeface="Wingdings" panose="05000000000000000000" pitchFamily="2" charset="2"/>
              <a:buNone/>
              <a:defRPr/>
            </a:pPr>
            <a:endParaRPr lang="en-US" altLang="ko-KR" sz="20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69FDC3-FF44-2C4E-3F91-41708745253B}"/>
              </a:ext>
            </a:extLst>
          </p:cNvPr>
          <p:cNvSpPr txBox="1"/>
          <p:nvPr/>
        </p:nvSpPr>
        <p:spPr>
          <a:xfrm>
            <a:off x="5019465" y="2696484"/>
            <a:ext cx="3886881" cy="10341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buClrTx/>
              <a:buFont typeface="Arial" pitchFamily="34" charset="0"/>
              <a:buChar char="•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KNO</a:t>
            </a:r>
            <a:r>
              <a:rPr lang="en-US" altLang="ko-KR" sz="1800" b="0" baseline="-30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algn="just" eaLnBrk="1" hangingPunct="1">
              <a:buClrTx/>
              <a:buFont typeface="Arial" pitchFamily="34" charset="0"/>
              <a:buChar char="•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Cu(NO</a:t>
            </a:r>
            <a:r>
              <a:rPr lang="en-US" altLang="ko-KR" sz="1800" b="0" baseline="-30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로 오염된 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KNO</a:t>
            </a:r>
            <a:r>
              <a:rPr lang="en-US" altLang="ko-KR" sz="1800" b="0" baseline="-30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  <a:p>
            <a:pPr algn="just"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증류수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B67EE0AA-965C-F935-5003-8E7E9074D264}"/>
              </a:ext>
            </a:extLst>
          </p:cNvPr>
          <p:cNvGrpSpPr/>
          <p:nvPr/>
        </p:nvGrpSpPr>
        <p:grpSpPr>
          <a:xfrm>
            <a:off x="3563888" y="4572812"/>
            <a:ext cx="5256584" cy="1701396"/>
            <a:chOff x="3266032" y="4293096"/>
            <a:chExt cx="6075490" cy="1956482"/>
          </a:xfrm>
        </p:grpSpPr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F08557DC-8B2B-CCCB-0751-43CA25E6E7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53653" t="1644" b="53712"/>
            <a:stretch/>
          </p:blipFill>
          <p:spPr>
            <a:xfrm>
              <a:off x="4911159" y="4293096"/>
              <a:ext cx="1601924" cy="1956482"/>
            </a:xfrm>
            <a:prstGeom prst="rect">
              <a:avLst/>
            </a:prstGeom>
          </p:spPr>
        </p:pic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38B90CA3-93C7-3662-97E4-D12AB941D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10417" t="51169" r="10417" b="4845"/>
            <a:stretch/>
          </p:blipFill>
          <p:spPr>
            <a:xfrm>
              <a:off x="6564210" y="4293096"/>
              <a:ext cx="2777312" cy="1956482"/>
            </a:xfrm>
            <a:prstGeom prst="rect">
              <a:avLst/>
            </a:prstGeom>
          </p:spPr>
        </p:pic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8375E1D0-D965-F700-4B78-D049D9C7A42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1644" r="52213" b="53712"/>
            <a:stretch/>
          </p:blipFill>
          <p:spPr>
            <a:xfrm>
              <a:off x="3266032" y="4293096"/>
              <a:ext cx="1651688" cy="1956482"/>
            </a:xfrm>
            <a:prstGeom prst="rect">
              <a:avLst/>
            </a:prstGeom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16C1C03-F2B8-0F0F-A3F2-0C6DDE95FA9D}"/>
              </a:ext>
            </a:extLst>
          </p:cNvPr>
          <p:cNvSpPr txBox="1"/>
          <p:nvPr/>
        </p:nvSpPr>
        <p:spPr>
          <a:xfrm>
            <a:off x="2665101" y="2708920"/>
            <a:ext cx="3456384" cy="2363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시험관 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개</a:t>
            </a: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시험관 집게</a:t>
            </a: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시험관대 </a:t>
            </a: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감압장치</a:t>
            </a: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거름종이</a:t>
            </a: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핀셋</a:t>
            </a: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endParaRPr lang="ko-KR" altLang="en-US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D21110-74BC-0F0A-9A63-36EBFE76D257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B0514F6-4663-666C-6BCC-1830CE294C5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4124B1-BE1E-7659-DBDB-F1771F612302}"/>
              </a:ext>
            </a:extLst>
          </p:cNvPr>
          <p:cNvSpPr txBox="1"/>
          <p:nvPr/>
        </p:nvSpPr>
        <p:spPr>
          <a:xfrm>
            <a:off x="5019465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8" name="직사각형 9">
            <a:extLst>
              <a:ext uri="{FF2B5EF4-FFF2-40B4-BE49-F238E27FC236}">
                <a16:creationId xmlns:a16="http://schemas.microsoft.com/office/drawing/2014/main" id="{2E545C87-1398-67A2-0DEF-707BE274D2E8}"/>
              </a:ext>
            </a:extLst>
          </p:cNvPr>
          <p:cNvSpPr/>
          <p:nvPr/>
        </p:nvSpPr>
        <p:spPr>
          <a:xfrm>
            <a:off x="4948027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87612F-3B18-3E94-2720-95B8CE065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E35768-045E-BAF9-B542-645298D01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334F4F-2749-5A21-3ACD-2A51066720D9}"/>
              </a:ext>
            </a:extLst>
          </p:cNvPr>
          <p:cNvSpPr txBox="1"/>
          <p:nvPr/>
        </p:nvSpPr>
        <p:spPr>
          <a:xfrm>
            <a:off x="467544" y="2204864"/>
            <a:ext cx="32560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A. </a:t>
            </a:r>
            <a:r>
              <a:rPr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KNO</a:t>
            </a:r>
            <a:r>
              <a:rPr lang="en-US" altLang="ko-KR" sz="20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용해도 측정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E5FBE93F-E27B-9717-2E0A-F5250C845C1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CD351F-71CE-E47E-8DF5-2DEA5EA9733A}"/>
              </a:ext>
            </a:extLst>
          </p:cNvPr>
          <p:cNvSpPr txBox="1"/>
          <p:nvPr/>
        </p:nvSpPr>
        <p:spPr>
          <a:xfrm>
            <a:off x="432520" y="2708920"/>
            <a:ext cx="8531968" cy="27106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시험관에 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KNO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3 g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넣은 후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 ㎖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눈금실린더로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증류수 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 ㎖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넣고 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물중탕으로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가열하며 완전히 녹임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KNO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 완전히 녹으면 시험관을 뜨거운 물에서 꺼내 높이를 표시한 후 온도계를 시험관에 넣고 식히면서 고체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결정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 처음 나타나는 온도 측정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시료는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폐시약통에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버리고 표시한 눈금까지 증류수를 채운 후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눈금실린더를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이용하여 증류수의 양 측정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KNO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4 g, 5 g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실험 반복</a:t>
            </a:r>
          </a:p>
        </p:txBody>
      </p:sp>
    </p:spTree>
    <p:extLst>
      <p:ext uri="{BB962C8B-B14F-4D97-AF65-F5344CB8AC3E}">
        <p14:creationId xmlns:p14="http://schemas.microsoft.com/office/powerpoint/2010/main" val="28009242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2E32B6-58D7-E45F-E560-1CCF5278F5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659974-2414-79E0-7AE7-1BDD585FC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8B5F62-C0D5-859E-155E-A2A3A1579049}"/>
              </a:ext>
            </a:extLst>
          </p:cNvPr>
          <p:cNvSpPr txBox="1"/>
          <p:nvPr/>
        </p:nvSpPr>
        <p:spPr>
          <a:xfrm>
            <a:off x="467544" y="2204864"/>
            <a:ext cx="50064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B. </a:t>
            </a: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용해도 차이를 이용한 </a:t>
            </a:r>
            <a:r>
              <a:rPr kumimoji="0" lang="en-US" altLang="ko-KR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KNO</a:t>
            </a:r>
            <a:r>
              <a:rPr kumimoji="0" lang="en-US" altLang="ko-KR" sz="2000" baseline="-25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3</a:t>
            </a:r>
            <a:r>
              <a:rPr kumimoji="0" lang="en-US" altLang="ko-KR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회수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FA652C0A-2E8F-2F9C-453B-F2A6DC824AA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F20489-B9E9-EB57-2D31-F5C07E758908}"/>
              </a:ext>
            </a:extLst>
          </p:cNvPr>
          <p:cNvSpPr txBox="1"/>
          <p:nvPr/>
        </p:nvSpPr>
        <p:spPr>
          <a:xfrm>
            <a:off x="432520" y="2708920"/>
            <a:ext cx="8315944" cy="2364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질산구리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(Cu(NO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오염된 시료 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 g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 ㎖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비커에 칭량한 후 증류수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 ㎖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  넣음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비커를 시계접시로  덮고 가열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(90 ℃)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하여 녹인 후 식힘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빈 거름종이의 무게를 측정한 후 감압장치로  푸른색이 거의 없어질 때까지 침전을 거름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소량의 증류수만 사용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시계접시 위에 거름종이를  올리고 오븐에서  말린 후 무게 측정</a:t>
            </a:r>
          </a:p>
        </p:txBody>
      </p:sp>
    </p:spTree>
    <p:extLst>
      <p:ext uri="{BB962C8B-B14F-4D97-AF65-F5344CB8AC3E}">
        <p14:creationId xmlns:p14="http://schemas.microsoft.com/office/powerpoint/2010/main" val="1112226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F6CC3F-ED25-D38C-472A-7866590BA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9619E0-8D13-6C2D-F5E0-EC1D73EFF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65EABD-CBD4-8C52-8127-5C1CFC03ACE1}"/>
              </a:ext>
            </a:extLst>
          </p:cNvPr>
          <p:cNvSpPr txBox="1"/>
          <p:nvPr/>
        </p:nvSpPr>
        <p:spPr>
          <a:xfrm>
            <a:off x="467544" y="2204864"/>
            <a:ext cx="3238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C. </a:t>
            </a:r>
            <a:r>
              <a:rPr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KNO</a:t>
            </a:r>
            <a:r>
              <a:rPr lang="en-US" altLang="ko-KR" sz="20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용해열 측정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F03B1621-FD57-FFC5-D52E-2BB1C3189BDD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AC2527-80D6-DBE1-A542-970892F5037E}"/>
              </a:ext>
            </a:extLst>
          </p:cNvPr>
          <p:cNvSpPr txBox="1"/>
          <p:nvPr/>
        </p:nvSpPr>
        <p:spPr>
          <a:xfrm>
            <a:off x="432520" y="2708920"/>
            <a:ext cx="8315944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증류수 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 ㎖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넣은 시험관에 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1.0 g KNO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넣은 후 빠르게 온도계로 온도 변화 관찰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ACBFC55-0A6B-FD82-4901-F140CFD590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1393" y="3636752"/>
            <a:ext cx="6321213" cy="2690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6968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F1FAB9-145F-59C9-5587-125C426EA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97C551-27EF-B36E-B511-A980E89D4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00AA6A-D37D-B6AD-EF76-CB5F50DB9321}"/>
              </a:ext>
            </a:extLst>
          </p:cNvPr>
          <p:cNvSpPr txBox="1"/>
          <p:nvPr/>
        </p:nvSpPr>
        <p:spPr>
          <a:xfrm>
            <a:off x="323528" y="2166090"/>
            <a:ext cx="8036396" cy="17448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몰농도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(M) </a:t>
            </a:r>
            <a:b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20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= </a:t>
            </a:r>
            <a:r>
              <a:rPr lang="ko-KR" altLang="en-US" sz="20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용질의 몰수</a:t>
            </a:r>
            <a:r>
              <a:rPr lang="en-US" altLang="ko-KR" sz="20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(mol)/</a:t>
            </a:r>
            <a:r>
              <a:rPr lang="ko-KR" altLang="en-US" sz="20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용매의 부피</a:t>
            </a:r>
            <a:r>
              <a:rPr lang="en-US" altLang="ko-KR" sz="20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(L)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KNO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의 회수율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(%)</a:t>
            </a:r>
            <a:b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= [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정제된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KNO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(g) /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시료 중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KNO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(g) ] × 100</a:t>
            </a:r>
          </a:p>
        </p:txBody>
      </p:sp>
    </p:spTree>
    <p:extLst>
      <p:ext uri="{BB962C8B-B14F-4D97-AF65-F5344CB8AC3E}">
        <p14:creationId xmlns:p14="http://schemas.microsoft.com/office/powerpoint/2010/main" val="36075333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23528" y="2166090"/>
            <a:ext cx="8036396" cy="26314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온도계를 시험관에 넣기 전 물 중탕 그릇에 담근 후 넣는다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뜨거운 비커는 맨손으로 잡지 않는다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침전물은 폐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시약통에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버린다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시험관 주위에 시약이 묻지 않도록 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유리 막대로 저을 때는 원을 그리며 젓는다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14539</TotalTime>
  <Words>1033</Words>
  <Application>Microsoft Office PowerPoint</Application>
  <PresentationFormat>화면 슬라이드 쇼(4:3)</PresentationFormat>
  <Paragraphs>113</Paragraphs>
  <Slides>21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33" baseType="lpstr">
      <vt:lpstr>Malgun Gothic Semilight</vt:lpstr>
      <vt:lpstr>굴림</vt:lpstr>
      <vt:lpstr>나눔고딕</vt:lpstr>
      <vt:lpstr>나눔고딕 Bold</vt:lpstr>
      <vt:lpstr>맑은 고딕</vt:lpstr>
      <vt:lpstr>맑은 고딕</vt:lpstr>
      <vt:lpstr>함초롬바탕</vt:lpstr>
      <vt:lpstr>Arial</vt:lpstr>
      <vt:lpstr>Calibri</vt:lpstr>
      <vt:lpstr>Times New Roman</vt:lpstr>
      <vt:lpstr>Wingdings</vt:lpstr>
      <vt:lpstr>기본 디자인</vt:lpstr>
      <vt:lpstr>질산포타슘의 용해도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4. 실험 방법</vt:lpstr>
      <vt:lpstr>5. 실험 결과 계산</vt:lpstr>
      <vt:lpstr>6.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UOU</cp:lastModifiedBy>
  <cp:revision>524</cp:revision>
  <cp:lastPrinted>2022-04-02T12:44:57Z</cp:lastPrinted>
  <dcterms:created xsi:type="dcterms:W3CDTF">2005-03-05T08:19:28Z</dcterms:created>
  <dcterms:modified xsi:type="dcterms:W3CDTF">2026-02-04T01:36:29Z</dcterms:modified>
</cp:coreProperties>
</file>